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7" r:id="rId2"/>
    <p:sldId id="307" r:id="rId3"/>
    <p:sldId id="305" r:id="rId4"/>
    <p:sldId id="306" r:id="rId5"/>
    <p:sldId id="272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279" r:id="rId15"/>
    <p:sldId id="280" r:id="rId16"/>
    <p:sldId id="258" r:id="rId17"/>
    <p:sldId id="292" r:id="rId18"/>
  </p:sldIdLst>
  <p:sldSz cx="12192000" cy="6858000"/>
  <p:notesSz cx="6761163" cy="99425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8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82F119C-3967-3703-8886-555810B58C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BED4AF5-2CD8-C8F9-4519-B9BD24B37B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굴림" charset="-127"/>
              </a:defRPr>
            </a:lvl1pPr>
          </a:lstStyle>
          <a:p>
            <a:pPr>
              <a:defRPr/>
            </a:pPr>
            <a:fld id="{84EE7A1B-9ACC-4984-B507-B0F2B34E92D2}" type="datetimeFigureOut">
              <a:rPr lang="ko-KR" altLang="en-US"/>
              <a:pPr>
                <a:defRPr/>
              </a:pPr>
              <a:t>2024-10-15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B6A1E21-256B-3945-B1BA-B95EFE7150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08D688D-0FBA-5FD5-AE36-A718222ADF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65C63C-759B-4201-A724-476CF45C935E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7F211514-B153-9CBE-E5E4-FB0B903D2F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8A65BA4-490E-9131-7068-BA2CD882E82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굴림" charset="-127"/>
              </a:defRPr>
            </a:lvl1pPr>
          </a:lstStyle>
          <a:p>
            <a:pPr>
              <a:defRPr/>
            </a:pPr>
            <a:fld id="{46546521-82EF-4099-852B-8485111D8365}" type="datetimeFigureOut">
              <a:rPr lang="ko-KR" altLang="en-US"/>
              <a:pPr>
                <a:defRPr/>
              </a:pPr>
              <a:t>2024-10-15</a:t>
            </a:fld>
            <a:endParaRPr lang="ko-KR" altLang="en-US"/>
          </a:p>
        </p:txBody>
      </p:sp>
      <p:sp>
        <p:nvSpPr>
          <p:cNvPr id="4" name="슬라이드 이미지 개체 틀 3">
            <a:extLst>
              <a:ext uri="{FF2B5EF4-FFF2-40B4-BE49-F238E27FC236}">
                <a16:creationId xmlns:a16="http://schemas.microsoft.com/office/drawing/2014/main" id="{BF655D5E-E4B5-FBAC-3CCD-2AFC8DB6CD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>
            <a:extLst>
              <a:ext uri="{FF2B5EF4-FFF2-40B4-BE49-F238E27FC236}">
                <a16:creationId xmlns:a16="http://schemas.microsoft.com/office/drawing/2014/main" id="{CBA7572D-AC3A-A9BD-6404-18CE83B37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1AD4AF0-0C7F-8EF1-1BB1-689636C8F1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A086C3D-6EEE-E490-A1B1-2C5E3A193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6AE651-26A7-4CE4-9EAD-73D53BF48A1D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이미지 개체 틀 1">
            <a:extLst>
              <a:ext uri="{FF2B5EF4-FFF2-40B4-BE49-F238E27FC236}">
                <a16:creationId xmlns:a16="http://schemas.microsoft.com/office/drawing/2014/main" id="{91140C12-50BF-36A0-569B-9C2CD1ED86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63" y="746125"/>
            <a:ext cx="662463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슬라이드 노트 개체 틀 2">
            <a:extLst>
              <a:ext uri="{FF2B5EF4-FFF2-40B4-BE49-F238E27FC236}">
                <a16:creationId xmlns:a16="http://schemas.microsoft.com/office/drawing/2014/main" id="{6DF40137-BB63-ACE6-5E8D-480E834C1F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4580" name="슬라이드 번호 개체 틀 3">
            <a:extLst>
              <a:ext uri="{FF2B5EF4-FFF2-40B4-BE49-F238E27FC236}">
                <a16:creationId xmlns:a16="http://schemas.microsoft.com/office/drawing/2014/main" id="{35D6E9BE-9574-1286-6530-6FEDD8C897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44BD2ACE-6249-4201-BC9F-0A6999271023}" type="slidenum">
              <a:rPr lang="ko-KR" altLang="en-US">
                <a:ea typeface="굴림" panose="020B0600000101010101" pitchFamily="50" charset="-127"/>
              </a:rPr>
              <a:pPr eaLnBrk="1" hangingPunct="1">
                <a:spcBef>
                  <a:spcPct val="0"/>
                </a:spcBef>
              </a:pPr>
              <a:t>1</a:t>
            </a:fld>
            <a:endParaRPr lang="ko-KR" altLang="en-US"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6AE651-26A7-4CE4-9EAD-73D53BF48A1D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7834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>
            <a:extLst>
              <a:ext uri="{FF2B5EF4-FFF2-40B4-BE49-F238E27FC236}">
                <a16:creationId xmlns:a16="http://schemas.microsoft.com/office/drawing/2014/main" id="{40A95155-E6B7-CCDA-9D06-78011020F6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63" y="746125"/>
            <a:ext cx="662463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슬라이드 노트 개체 틀 2">
            <a:extLst>
              <a:ext uri="{FF2B5EF4-FFF2-40B4-BE49-F238E27FC236}">
                <a16:creationId xmlns:a16="http://schemas.microsoft.com/office/drawing/2014/main" id="{74D17656-D42D-B3BB-3F51-B85F7A7863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5604" name="슬라이드 번호 개체 틀 3">
            <a:extLst>
              <a:ext uri="{FF2B5EF4-FFF2-40B4-BE49-F238E27FC236}">
                <a16:creationId xmlns:a16="http://schemas.microsoft.com/office/drawing/2014/main" id="{9493150C-87EF-5332-B285-6C2FB619C0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D65B4C03-19A9-4FEE-8762-0724A95A4A20}" type="slidenum">
              <a:rPr lang="ko-KR" altLang="en-US">
                <a:ea typeface="굴림" panose="020B0600000101010101" pitchFamily="50" charset="-127"/>
              </a:rPr>
              <a:pPr eaLnBrk="1" hangingPunct="1">
                <a:spcBef>
                  <a:spcPct val="0"/>
                </a:spcBef>
              </a:pPr>
              <a:t>16</a:t>
            </a:fld>
            <a:endParaRPr lang="ko-KR" altLang="en-US"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A34976-41CA-4E5E-9B27-B6E36FAF6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93A25-21C8-4FC5-BE04-5EE7D88BD9B0}" type="datetimeFigureOut">
              <a:rPr lang="ko-KR" altLang="en-US"/>
              <a:pPr>
                <a:defRPr/>
              </a:pPr>
              <a:t>2024-10-15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B19BB5D-8866-E123-6922-1FE062620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19174C-82AB-7AF3-7BB0-CD072F0A2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80F36-E93A-4B5E-A7CC-7B7F30863D20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39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9DBB2E3-6CB4-3BC6-5F1D-DB6DAB1A8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80EAE-4F67-4BEC-A127-467CAE0C6630}" type="datetimeFigureOut">
              <a:rPr lang="ko-KR" altLang="en-US"/>
              <a:pPr>
                <a:defRPr/>
              </a:pPr>
              <a:t>2024-10-15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FD7803-056A-7744-49CF-2525A20E5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47B05C-59DC-642C-4590-8228156A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64B0B-32DA-4738-911E-F14CF8BC4B0E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616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252E30-EB35-7405-54CA-EDAAEB55B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60450-9335-4A53-8BF3-98D583C9C85D}" type="datetimeFigureOut">
              <a:rPr lang="ko-KR" altLang="en-US"/>
              <a:pPr>
                <a:defRPr/>
              </a:pPr>
              <a:t>2024-10-15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162C630-FA34-E5EE-065B-EA38014DB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11E888E-4733-0357-60C3-98E6C9679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6F043-653E-4325-BC0D-343FA78AD6E6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291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142C6F-EA67-E6D1-1171-A361E625A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3E0C9-EE3E-426C-BE75-212B0A486CAB}" type="datetimeFigureOut">
              <a:rPr lang="ko-KR" altLang="en-US"/>
              <a:pPr>
                <a:defRPr/>
              </a:pPr>
              <a:t>2024-10-15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84B8B77-BC1F-D89A-9125-98CF3300C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B5DDB18-D125-E476-F04D-EC2C42A0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2A82D-4CFA-42A1-8BF4-A7D0DF786E80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465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F2B94B9-1292-34B2-0521-8BD034B7B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6C4AC-5D5A-431B-ADDB-9ACC39CA82AB}" type="datetimeFigureOut">
              <a:rPr lang="ko-KR" altLang="en-US"/>
              <a:pPr>
                <a:defRPr/>
              </a:pPr>
              <a:t>2024-10-15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F586A3C-4D88-4164-CFD6-52215D16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3A2AD6-5DB7-4179-768E-09E223C8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14FC1-4AFC-453B-9A6E-3470D4BB15C5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217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BE4802EA-B5A8-494E-FF1A-14BFC9F6D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6BEEE-5927-41D6-8E9C-4851F59088C9}" type="datetimeFigureOut">
              <a:rPr lang="ko-KR" altLang="en-US"/>
              <a:pPr>
                <a:defRPr/>
              </a:pPr>
              <a:t>2024-10-15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7422ECA1-42AE-D8B4-6B84-4ED33619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1EA4EEBA-B86E-1F08-28E7-A52C3323F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CC734-15F8-4563-8B40-75C0FF3B2F82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599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BF6D381E-C930-DA1D-12E8-860DF3244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7E0C0-4F02-4F18-9246-520F2080F017}" type="datetimeFigureOut">
              <a:rPr lang="ko-KR" altLang="en-US"/>
              <a:pPr>
                <a:defRPr/>
              </a:pPr>
              <a:t>2024-10-15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EE48CF3D-4F23-C128-2614-C959AE723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6AB369CB-B324-20F7-E06D-07A445448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BEE00-DD0F-4067-B711-9235C0D2A9FE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8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B925DD24-12CA-C7CF-60A1-2D661230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E33C5-7303-4FDE-9F3B-1D1A3C740A17}" type="datetimeFigureOut">
              <a:rPr lang="ko-KR" altLang="en-US"/>
              <a:pPr>
                <a:defRPr/>
              </a:pPr>
              <a:t>2024-10-15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6D48EFA1-E216-E1EE-99FB-679630242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C154BA6C-DB89-4612-87D2-13F728845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AC82F-4658-4891-944C-019CBAA8EA95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09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71B44A46-BA09-DF26-239C-09E66A939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EC295-D944-45D9-B25E-EB72ADD0BD84}" type="datetimeFigureOut">
              <a:rPr lang="ko-KR" altLang="en-US"/>
              <a:pPr>
                <a:defRPr/>
              </a:pPr>
              <a:t>2024-10-15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4C97439E-7BC7-4BB5-05C9-A2D081FDB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7207F6CC-562B-D371-9EA3-823608343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00033-6600-48F0-86EB-191242241428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195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86DAC619-BC31-7CFB-F340-21C18A34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86298-4255-475E-8E33-58C18DEDCB8A}" type="datetimeFigureOut">
              <a:rPr lang="ko-KR" altLang="en-US"/>
              <a:pPr>
                <a:defRPr/>
              </a:pPr>
              <a:t>2024-10-15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9AD4E517-95B4-C56F-89EE-C1F7F1ADD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2221124B-B41D-AB26-B636-D41E3F74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32473-2F50-400E-BAF5-698D03929A8D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389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7F812632-86C1-72E6-7BF5-E9D595255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5777E-CE5C-4846-AD92-7FBC920C1006}" type="datetimeFigureOut">
              <a:rPr lang="ko-KR" altLang="en-US"/>
              <a:pPr>
                <a:defRPr/>
              </a:pPr>
              <a:t>2024-10-15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A0F006B0-1431-3B23-98D1-0D4A6440F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A7BD3790-ABBC-6F2A-5787-2E534C53B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A83EE-F38E-4CBD-AAEE-F9332294D045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741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>
            <a:extLst>
              <a:ext uri="{FF2B5EF4-FFF2-40B4-BE49-F238E27FC236}">
                <a16:creationId xmlns:a16="http://schemas.microsoft.com/office/drawing/2014/main" id="{D7C09CF8-8C26-0E97-8850-B6CA231FD0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>
            <a:extLst>
              <a:ext uri="{FF2B5EF4-FFF2-40B4-BE49-F238E27FC236}">
                <a16:creationId xmlns:a16="http://schemas.microsoft.com/office/drawing/2014/main" id="{F219D450-8DF7-F34E-A432-5DAF1BCA34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85DBA84-A2C1-4C16-9377-D99A1D423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12B9C07-4657-4068-952C-E9C9181A02AF}" type="datetimeFigureOut">
              <a:rPr lang="ko-KR" altLang="en-US"/>
              <a:pPr>
                <a:defRPr/>
              </a:pPr>
              <a:t>2024-10-15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74FD9E-2912-1235-B25C-386EE92B9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0AEFF7-AB51-7635-0B8E-56A25D3C3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fld id="{64DC09CD-FE61-4D05-96CA-02711F2D870D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1">
            <a:extLst>
              <a:ext uri="{FF2B5EF4-FFF2-40B4-BE49-F238E27FC236}">
                <a16:creationId xmlns:a16="http://schemas.microsoft.com/office/drawing/2014/main" id="{4F689947-FC49-1DED-F004-89C191BC6B30}"/>
              </a:ext>
            </a:extLst>
          </p:cNvPr>
          <p:cNvSpPr txBox="1">
            <a:spLocks/>
          </p:cNvSpPr>
          <p:nvPr/>
        </p:nvSpPr>
        <p:spPr bwMode="auto">
          <a:xfrm>
            <a:off x="7778055" y="1057722"/>
            <a:ext cx="3816424" cy="4573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ko-KR" alt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고통에 대한 </a:t>
            </a:r>
            <a:endParaRPr kumimoji="0" lang="en-US" altLang="ko-KR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ko-KR" alt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그리스도교적 이해</a:t>
            </a:r>
            <a:endParaRPr kumimoji="0" lang="en-US" altLang="ko-KR" sz="1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ko-KR" sz="1000" b="1" dirty="0">
                <a:solidFill>
                  <a:schemeClr val="bg2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ko-KR" altLang="en-US" b="1" dirty="0">
                <a:solidFill>
                  <a:schemeClr val="bg2"/>
                </a:solidFill>
              </a:rPr>
              <a:t>무의미에서 의미를 찾아가는 여정</a:t>
            </a:r>
            <a:endParaRPr kumimoji="0" lang="en-US" altLang="ko-KR" b="1" dirty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kumimoji="0" lang="en-US" altLang="ko-KR" b="1" dirty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kumimoji="0" lang="en-US" altLang="ko-KR" b="1" dirty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kumimoji="0" lang="en-US" altLang="ko-KR" b="1" dirty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kumimoji="0" lang="en-US" altLang="ko-KR" b="1" dirty="0">
              <a:solidFill>
                <a:schemeClr val="bg2"/>
              </a:solidFill>
            </a:endParaRPr>
          </a:p>
        </p:txBody>
      </p:sp>
      <p:sp>
        <p:nvSpPr>
          <p:cNvPr id="2051" name="부제목 2">
            <a:extLst>
              <a:ext uri="{FF2B5EF4-FFF2-40B4-BE49-F238E27FC236}">
                <a16:creationId xmlns:a16="http://schemas.microsoft.com/office/drawing/2014/main" id="{248C2B41-0361-D93E-AA94-0F6A94CF15D4}"/>
              </a:ext>
            </a:extLst>
          </p:cNvPr>
          <p:cNvSpPr txBox="1">
            <a:spLocks/>
          </p:cNvSpPr>
          <p:nvPr/>
        </p:nvSpPr>
        <p:spPr bwMode="auto">
          <a:xfrm>
            <a:off x="-240704" y="5657626"/>
            <a:ext cx="4495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ko-KR" sz="1200" dirty="0">
                <a:solidFill>
                  <a:schemeClr val="bg1"/>
                </a:solidFill>
              </a:rPr>
              <a:t>Job and His Friends (1869) by Ilya </a:t>
            </a:r>
            <a:r>
              <a:rPr lang="en-US" altLang="ko-KR" sz="1200" dirty="0" err="1">
                <a:solidFill>
                  <a:schemeClr val="bg1"/>
                </a:solidFill>
              </a:rPr>
              <a:t>Repin</a:t>
            </a:r>
            <a:endParaRPr kumimoji="0" lang="en-US" altLang="ko-KR" sz="1200" dirty="0">
              <a:solidFill>
                <a:schemeClr val="bg1"/>
              </a:solidFill>
            </a:endParaRPr>
          </a:p>
        </p:txBody>
      </p:sp>
      <p:pic>
        <p:nvPicPr>
          <p:cNvPr id="2052" name="Picture 5">
            <a:extLst>
              <a:ext uri="{FF2B5EF4-FFF2-40B4-BE49-F238E27FC236}">
                <a16:creationId xmlns:a16="http://schemas.microsoft.com/office/drawing/2014/main" id="{BDCA5603-60B7-8CDB-1F7D-59740C579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4665" r="1193" b="2463"/>
          <a:stretch>
            <a:fillRect/>
          </a:stretch>
        </p:blipFill>
        <p:spPr bwMode="auto">
          <a:xfrm>
            <a:off x="623392" y="1052736"/>
            <a:ext cx="6769100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>
            <a:extLst>
              <a:ext uri="{FF2B5EF4-FFF2-40B4-BE49-F238E27FC236}">
                <a16:creationId xmlns:a16="http://schemas.microsoft.com/office/drawing/2014/main" id="{BB624AE4-B24A-E0F9-6F2A-EA8D3F561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48309"/>
            <a:ext cx="10441160" cy="1143000"/>
          </a:xfrm>
        </p:spPr>
        <p:txBody>
          <a:bodyPr/>
          <a:lstStyle/>
          <a:p>
            <a:pPr algn="l"/>
            <a:r>
              <a:rPr lang="en-US" altLang="ko-KR" sz="36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II. </a:t>
            </a:r>
            <a:r>
              <a:rPr lang="ko-KR" altLang="en-US" sz="36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고통에서 면제받는 이가 없다면</a:t>
            </a:r>
            <a:r>
              <a:rPr lang="en-US" altLang="ko-KR" sz="36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…</a:t>
            </a:r>
            <a:endParaRPr lang="ko-KR" altLang="en-US" sz="36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5ABCFB-FFAB-9077-19E6-D0CC6585E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268414"/>
            <a:ext cx="10729192" cy="51847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고통에 대한 반응은 각자의 생존방식을 보여줌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(F. </a:t>
            </a:r>
            <a:r>
              <a:rPr lang="ko-KR" altLang="en-US" sz="28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뷔크너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 marL="0" indent="0">
              <a:buNone/>
              <a:defRPr/>
            </a:pPr>
            <a:endParaRPr lang="en-US" altLang="ko-KR" sz="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(1)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고통을 잊어 버리고 무시하기</a:t>
            </a:r>
            <a:endParaRPr lang="en-US" altLang="ko-KR" sz="2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그러다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사람이 쪼그라들고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공감능력이 못 자람</a:t>
            </a:r>
            <a:endParaRPr lang="en-US" altLang="ko-KR" sz="2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endParaRPr lang="en-US" altLang="ko-KR" sz="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 (2)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자신의 고통에 갇히며 길을 더 가지 못함</a:t>
            </a:r>
            <a:endParaRPr lang="en-US" altLang="ko-KR" sz="2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    고통을 거듭 되새기다 고통이 감옥이 됨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  <a:defRPr/>
            </a:pPr>
            <a:endParaRPr lang="en-US" altLang="ko-KR" sz="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 (3)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슬픔을 자기 삶의 핵심이자 필요한 전부로</a:t>
            </a:r>
            <a:endParaRPr lang="en-US" altLang="ko-KR" sz="2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    고통을 자기 삶의 정당성을 확보하려고 함</a:t>
            </a:r>
            <a:endParaRPr lang="en-US" altLang="ko-KR" sz="2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endParaRPr lang="en-US" altLang="ko-KR" sz="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 (4)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고통을 경쟁거리로 삼기</a:t>
            </a:r>
            <a:endParaRPr lang="en-US" altLang="ko-KR" sz="2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    다른 사람의 고통과 비교를 하기</a:t>
            </a:r>
            <a:endParaRPr lang="ko-KR" altLang="en-US" sz="2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제목 1">
            <a:extLst>
              <a:ext uri="{FF2B5EF4-FFF2-40B4-BE49-F238E27FC236}">
                <a16:creationId xmlns:a16="http://schemas.microsoft.com/office/drawing/2014/main" id="{4E502400-BA5C-BEBB-BE3E-BAB0418D8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6309320"/>
            <a:ext cx="8229600" cy="494704"/>
          </a:xfrm>
        </p:spPr>
        <p:txBody>
          <a:bodyPr/>
          <a:lstStyle/>
          <a:p>
            <a:r>
              <a:rPr lang="ko-KR" altLang="en-US" sz="16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챨스</a:t>
            </a:r>
            <a:r>
              <a:rPr lang="ko-KR" altLang="en-US" sz="16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디킨스의 </a:t>
            </a:r>
            <a:r>
              <a:rPr lang="en-US" altLang="ko-KR" sz="16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『</a:t>
            </a:r>
            <a:r>
              <a:rPr lang="ko-KR" altLang="en-US" sz="16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위대한 유산</a:t>
            </a:r>
            <a:r>
              <a:rPr lang="en-US" altLang="ko-KR" sz="16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』</a:t>
            </a:r>
            <a:r>
              <a:rPr lang="ko-KR" altLang="en-US" sz="16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의 중심 인물인 </a:t>
            </a:r>
            <a:r>
              <a:rPr lang="ko-KR" altLang="en-US" sz="16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헤비샴</a:t>
            </a:r>
            <a:r>
              <a:rPr lang="ko-KR" altLang="en-US" sz="16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부인</a:t>
            </a:r>
            <a:r>
              <a:rPr lang="ko-KR" altLang="en-US" sz="1600" dirty="0"/>
              <a:t> </a:t>
            </a:r>
            <a:endParaRPr lang="ko-KR" altLang="en-US" sz="1600" i="1" dirty="0"/>
          </a:p>
        </p:txBody>
      </p:sp>
      <p:pic>
        <p:nvPicPr>
          <p:cNvPr id="3074" name="Picture 2" descr="NPG x14113; Martita Hunt as Miss Havisham in 'Great Expectations' -  Portrait - National Portrait Gallery">
            <a:extLst>
              <a:ext uri="{FF2B5EF4-FFF2-40B4-BE49-F238E27FC236}">
                <a16:creationId xmlns:a16="http://schemas.microsoft.com/office/drawing/2014/main" id="{2DF1E8CC-7771-BFBE-F825-D1F72AF82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8757" r="10" b="29848"/>
          <a:stretch/>
        </p:blipFill>
        <p:spPr bwMode="auto">
          <a:xfrm>
            <a:off x="263352" y="49855"/>
            <a:ext cx="11540444" cy="61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856FBD-4E2B-DF3B-3282-97138FAEB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620713"/>
            <a:ext cx="10081120" cy="590391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엄청나게 많은 편지는 기본적으로 이렇게 시작된다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“</a:t>
            </a:r>
            <a:r>
              <a:rPr lang="ko-KR" altLang="en-US" sz="28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당신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상황이 나쁘다고 생각하나요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?! </a:t>
            </a:r>
            <a:r>
              <a:rPr lang="ko-KR" altLang="en-US" sz="28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내 이야기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좀 들어보세요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!”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그리고는 장황한 불만이 이어진다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….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내가 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4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기 암이 좀 힘들다고 생각하긴 하는데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그렇다고 해서 기나긴 삶의 끝자락에 서 있는 어르신들이 그런 편지를 보내신다는 것이 정말 이상하다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일흔세 살 어르신 </a:t>
            </a:r>
            <a:r>
              <a:rPr lang="ko-KR" altLang="en-US" sz="28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트루디는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내게 편지를 보내서 자신의 입양 사실을 알게 된 끔찍함에 비하면 암은 아무것도 아니라고 말한다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‘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음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좋아요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둘 다 나쁠 순 없는 건가요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?’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세상의 고통이 계산되고 있다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</a:p>
          <a:p>
            <a:pPr marL="1971675" indent="-358775">
              <a:buNone/>
              <a:defRPr/>
            </a:pP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1971675" indent="-1971675" algn="r">
              <a:buNone/>
              <a:defRPr/>
            </a:pPr>
            <a:r>
              <a:rPr lang="ko-KR" altLang="en-US" sz="18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케이트</a:t>
            </a:r>
            <a:r>
              <a:rPr lang="ko-KR" altLang="en-US" sz="1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8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보울린</a:t>
            </a:r>
            <a:r>
              <a:rPr lang="en-US" altLang="ko-KR" sz="1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『</a:t>
            </a:r>
            <a:r>
              <a:rPr lang="ko-KR" altLang="en-US" sz="1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모든 일에는 이유가 있어 그리고 내가 사랑한 거짓말들</a:t>
            </a:r>
            <a:r>
              <a:rPr lang="en-US" altLang="ko-KR" sz="1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』</a:t>
            </a:r>
            <a:endParaRPr lang="ko-KR" altLang="en-US" sz="2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제목 1">
            <a:extLst>
              <a:ext uri="{FF2B5EF4-FFF2-40B4-BE49-F238E27FC236}">
                <a16:creationId xmlns:a16="http://schemas.microsoft.com/office/drawing/2014/main" id="{7CCBEC13-0136-7CA5-4240-70E3D4D6D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301626"/>
            <a:ext cx="10972800" cy="1143000"/>
          </a:xfrm>
        </p:spPr>
        <p:txBody>
          <a:bodyPr wrap="square" anchor="ctr">
            <a:normAutofit/>
          </a:bodyPr>
          <a:lstStyle/>
          <a:p>
            <a:pPr algn="l"/>
            <a:r>
              <a:rPr lang="ko-KR" altLang="en-US" sz="36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고통의 좋은 청지기 되기</a:t>
            </a:r>
            <a:r>
              <a:rPr lang="en-US" altLang="ko-KR" sz="36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(F. </a:t>
            </a:r>
            <a:r>
              <a:rPr lang="ko-KR" altLang="en-US" sz="36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뷔크너</a:t>
            </a:r>
            <a:r>
              <a:rPr lang="en-US" altLang="ko-KR" sz="36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36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3052687-1CDC-7499-1170-F3FAA8D6E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416" y="1600201"/>
            <a:ext cx="6278488" cy="4983161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“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주인이여 당신은 굳은 사람이라 심지 않은 데서 거두고 헤치지 않은 데서 모으는 줄을 내가 알았으므로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”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마 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25:24)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ko-KR" sz="11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기억의 두 가지 방법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 (1)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살아 있는 현재를 떠나 죽은 과거로 여행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 (2)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죽은 과거를 살아 있는 현재로 불러냄</a:t>
            </a:r>
            <a:endParaRPr lang="en-US" altLang="ko-KR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ko-KR" sz="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의도적이고 시간을 들인 기억은 기도와 유사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기억의 심연에서 그리스도를 만남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그러한 기억이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…</a:t>
            </a:r>
            <a:endParaRPr lang="ko-KR" altLang="en-US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F9C657-6744-F722-B385-65BE420B2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6" t="813" r="32204" b="-504"/>
          <a:stretch/>
        </p:blipFill>
        <p:spPr bwMode="auto">
          <a:xfrm>
            <a:off x="7824192" y="1451918"/>
            <a:ext cx="36004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제목 1">
            <a:extLst>
              <a:ext uri="{FF2B5EF4-FFF2-40B4-BE49-F238E27FC236}">
                <a16:creationId xmlns:a16="http://schemas.microsoft.com/office/drawing/2014/main" id="{476B336E-DB82-2CAC-0006-0B3B23C69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404664"/>
            <a:ext cx="9238481" cy="647700"/>
          </a:xfrm>
        </p:spPr>
        <p:txBody>
          <a:bodyPr/>
          <a:lstStyle/>
          <a:p>
            <a:pPr algn="l"/>
            <a:r>
              <a:rPr lang="en-US" altLang="ko-KR" sz="36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III. </a:t>
            </a:r>
            <a:r>
              <a:rPr lang="ko-KR" altLang="en-US" sz="36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그리스도인의 대리적 고난</a:t>
            </a:r>
          </a:p>
        </p:txBody>
      </p:sp>
      <p:sp>
        <p:nvSpPr>
          <p:cNvPr id="20483" name="내용 개체 틀 2">
            <a:extLst>
              <a:ext uri="{FF2B5EF4-FFF2-40B4-BE49-F238E27FC236}">
                <a16:creationId xmlns:a16="http://schemas.microsoft.com/office/drawing/2014/main" id="{EF22514C-BE89-8025-1443-D2B978E16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436" y="1412776"/>
            <a:ext cx="10153128" cy="5256883"/>
          </a:xfrm>
        </p:spPr>
        <p:txBody>
          <a:bodyPr/>
          <a:lstStyle/>
          <a:p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‘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일반적 고통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’ &amp;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‘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그리스도인이기에 겪는 고통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’ </a:t>
            </a:r>
            <a:endParaRPr lang="en-US" altLang="ko-KR" sz="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endParaRPr lang="en-US" altLang="ko-KR" sz="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십자가는 우발적 고난이 아니라 필연적 고난</a:t>
            </a:r>
            <a:endParaRPr lang="en-US" altLang="ko-KR" sz="2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endParaRPr lang="en-US" altLang="ko-KR" sz="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“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인자가 많은 고난을 받고 장로들과 대제사장들과 서기관들에게 버린 바 되어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….” (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막 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8:31) 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십자가는 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‘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고난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’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+ ‘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버림받음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’</a:t>
            </a:r>
          </a:p>
          <a:p>
            <a:endParaRPr lang="en-US" altLang="ko-KR" sz="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베드로의 그리스도 고백 이후 바로 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… :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고난을 받는 그리스도는 처음부터 교회의 거리낌</a:t>
            </a:r>
            <a:endParaRPr lang="en-US" altLang="ko-KR" sz="2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endParaRPr lang="en-US" altLang="ko-KR" sz="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구원은 그리스도와 연합의 결과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: </a:t>
            </a:r>
            <a:r>
              <a:rPr lang="ko-KR" altLang="en-US" sz="28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칭의란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 그리스도의 운명이 우리의 운명이 되는 것이고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, </a:t>
            </a:r>
            <a:r>
              <a:rPr lang="ko-KR" altLang="en-US" sz="28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성화란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그리스도처럼 타자의 고통에 공감하고 책임 지는 사람이 되는 것</a:t>
            </a:r>
            <a:endParaRPr lang="ko-KR" altLang="en-US" sz="2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78464718-7F2F-6F06-CBC5-904E18F32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260648"/>
            <a:ext cx="9454505" cy="792162"/>
          </a:xfrm>
        </p:spPr>
        <p:txBody>
          <a:bodyPr/>
          <a:lstStyle/>
          <a:p>
            <a:pPr algn="l"/>
            <a:r>
              <a:rPr lang="ko-KR" altLang="en-US" sz="36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참 그리스도인의 표지로서 고통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AEF6887-460B-B2F1-5824-5E1A82FA1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340767"/>
            <a:ext cx="10585176" cy="5517233"/>
          </a:xfrm>
        </p:spPr>
        <p:txBody>
          <a:bodyPr/>
          <a:lstStyle/>
          <a:p>
            <a:pPr>
              <a:defRPr/>
            </a:pP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고난은 그리스도를 따르는 자의 표지</a:t>
            </a:r>
            <a:endParaRPr lang="en-US" altLang="ko-KR" sz="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0" indent="0">
              <a:buNone/>
              <a:defRPr/>
            </a:pPr>
            <a:endParaRPr lang="en-US" altLang="ko-KR" sz="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defRPr/>
            </a:pP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올바른 교회의 표지는 고난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교회는 복음 때문에 박해를 받고 고문당하는 사람들의 공동체 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루터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 marL="0" indent="0">
              <a:buNone/>
              <a:defRPr/>
            </a:pPr>
            <a:endParaRPr lang="en-US" altLang="ko-KR" sz="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358775" indent="-358775">
              <a:buFont typeface="Arial" charset="0"/>
              <a:buChar char="•"/>
              <a:defRPr/>
            </a:pP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“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하나님은 짐을 지시는 하나님이시다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하나님의 아들은 우리의 육체를 지셨다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그래서 그분은 십자가를 지셨고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우리의 모든 죄를 지셨으며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자신의 고난을 통해 화해를 이루셨다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그분을 따르는 자도 이처럼 짐을 지도록 부름을 받고 있다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그리스도인의 본질은 짐을 진다는 사실에 있다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그리스도가 짐을 지심으로써 하나님과 계속 사귐을 나누셨듯이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그를 따르는 자들도 짐을 짐으로써 그리스도와 사귐을 나누게 된다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.” – </a:t>
            </a:r>
            <a:r>
              <a:rPr lang="ko-KR" altLang="en-US" sz="28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디트리히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8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본회퍼</a:t>
            </a:r>
            <a:endParaRPr lang="ko-KR" altLang="en-US" sz="2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제목 1">
            <a:extLst>
              <a:ext uri="{FF2B5EF4-FFF2-40B4-BE49-F238E27FC236}">
                <a16:creationId xmlns:a16="http://schemas.microsoft.com/office/drawing/2014/main" id="{BE44EA3B-D1C2-6AE9-6A66-F87E04962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694" y="476672"/>
            <a:ext cx="9382497" cy="706438"/>
          </a:xfrm>
        </p:spPr>
        <p:txBody>
          <a:bodyPr/>
          <a:lstStyle/>
          <a:p>
            <a:pPr algn="l" eaLnBrk="1" hangingPunct="1"/>
            <a:r>
              <a:rPr lang="ko-KR" altLang="en-US" sz="36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열린 결론</a:t>
            </a:r>
            <a:r>
              <a:rPr lang="en-US" altLang="ko-KR" sz="36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36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고통으로 고통 넘기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08BA25-50EC-B369-29FE-4F6299A21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484784"/>
            <a:ext cx="9937103" cy="506888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고통의 문제는 인류 문명에 보편적으로 나오는 문제이나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어떤 이론도 완벽히 설명 못 함</a:t>
            </a:r>
            <a:endParaRPr lang="en-US" altLang="ko-KR" sz="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  <a:sym typeface="Wingdings" panose="05000000000000000000" pitchFamily="2" charset="2"/>
            </a:endParaRPr>
          </a:p>
          <a:p>
            <a:pPr>
              <a:defRPr/>
            </a:pPr>
            <a:endParaRPr lang="en-US" altLang="ko-KR" sz="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  <a:sym typeface="Wingdings" panose="05000000000000000000" pitchFamily="2" charset="2"/>
            </a:endParaRPr>
          </a:p>
          <a:p>
            <a:pPr>
              <a:defRPr/>
            </a:pP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그리스도교는 고통과 죽음에 대해 독특한 설명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: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이것을 어떻게 현실 속에서 풀어낼까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?</a:t>
            </a:r>
          </a:p>
          <a:p>
            <a:pPr>
              <a:defRPr/>
            </a:pPr>
            <a:endParaRPr lang="en-US" altLang="ko-KR" sz="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defRPr/>
            </a:pP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하나님의 뜻에 대한 실용적 접근 경계해야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‘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내 뜻 안에서 그 분 뜻이 이루어지게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’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존재 자체와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삶의 지향성 자체를 변화시켜 나가는 것</a:t>
            </a:r>
            <a:endParaRPr lang="en-US" altLang="ko-KR" sz="2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defRPr/>
            </a:pPr>
            <a:endParaRPr lang="en-US" altLang="ko-KR" sz="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defRPr/>
            </a:pP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하나님께 인간 고통에 공감하실 수 있는 신비한 그 무엇이 있다면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하나님 형상인 인간에게도</a:t>
            </a:r>
            <a:endParaRPr lang="en-US" altLang="ko-KR" sz="2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0" indent="0">
              <a:buNone/>
              <a:defRPr/>
            </a:pPr>
            <a:endParaRPr lang="en-US" altLang="ko-KR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1">
            <a:extLst>
              <a:ext uri="{FF2B5EF4-FFF2-40B4-BE49-F238E27FC236}">
                <a16:creationId xmlns:a16="http://schemas.microsoft.com/office/drawing/2014/main" id="{7BAD9B6F-F30B-ABCA-4899-E4711D070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16632"/>
            <a:ext cx="10814992" cy="1570186"/>
          </a:xfrm>
        </p:spPr>
        <p:txBody>
          <a:bodyPr wrap="square" anchor="ctr">
            <a:norm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36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영화 </a:t>
            </a:r>
            <a:r>
              <a:rPr lang="en-US" altLang="ko-KR" sz="36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&lt;</a:t>
            </a:r>
            <a:r>
              <a:rPr lang="ko-KR" altLang="en-US" sz="3600" b="1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킹덤</a:t>
            </a:r>
            <a:r>
              <a:rPr lang="ko-KR" altLang="en-US" sz="36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오브 </a:t>
            </a:r>
            <a:r>
              <a:rPr lang="ko-KR" altLang="en-US" sz="3600" b="1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헤븐</a:t>
            </a:r>
            <a:r>
              <a:rPr lang="en-US" altLang="ko-KR" sz="36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  <a:r>
              <a:rPr lang="ko-KR" altLang="en-US" sz="36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대사에 등장한 </a:t>
            </a:r>
            <a:r>
              <a:rPr lang="en-US" altLang="ko-KR" sz="36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‘</a:t>
            </a:r>
            <a:r>
              <a:rPr lang="ko-KR" altLang="en-US" sz="36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하나님의 뜻</a:t>
            </a:r>
            <a:r>
              <a:rPr lang="en-US" altLang="ko-KR" sz="36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’</a:t>
            </a:r>
            <a:endParaRPr lang="ko-KR" altLang="en-US" sz="36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099" name="내용 개체 틀 2">
            <a:extLst>
              <a:ext uri="{FF2B5EF4-FFF2-40B4-BE49-F238E27FC236}">
                <a16:creationId xmlns:a16="http://schemas.microsoft.com/office/drawing/2014/main" id="{A965B6AE-3EDD-EC05-E248-C8B0D9011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408" y="1737272"/>
            <a:ext cx="6154438" cy="4983161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이제 항해는 위험해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b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</a:br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당신을 거기로 이끌 하나님의 목적이 있다면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</a:p>
          <a:p>
            <a:pPr marL="0" indent="0">
              <a:buNone/>
            </a:pPr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하나님은 너를 안전하게 지키실 거야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b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</a:br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그렇지 않다면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하나님의 축복이 있기를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</a:br>
            <a:r>
              <a:rPr lang="en-US" altLang="ko-KR" sz="2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Now the voyage is perilous.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ko-KR" sz="2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If God has purpose for you there, he'll keep you safe in his hands.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ko-KR" sz="2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If not, God bless you. - Hospitaler to Balian</a:t>
            </a:r>
            <a:endParaRPr lang="en-US" altLang="ko-KR" sz="2200" b="1" dirty="0"/>
          </a:p>
        </p:txBody>
      </p:sp>
      <p:pic>
        <p:nvPicPr>
          <p:cNvPr id="4100" name="Picture 2">
            <a:extLst>
              <a:ext uri="{FF2B5EF4-FFF2-40B4-BE49-F238E27FC236}">
                <a16:creationId xmlns:a16="http://schemas.microsoft.com/office/drawing/2014/main" id="{53EC3A49-3F37-3EDE-CA99-71BE2E61E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 r="8387" b="1"/>
          <a:stretch/>
        </p:blipFill>
        <p:spPr bwMode="auto">
          <a:xfrm>
            <a:off x="7241528" y="1686818"/>
            <a:ext cx="4327080" cy="412079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537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04D782-F362-6249-BA61-1AE2B6503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836712"/>
            <a:ext cx="10297144" cy="5760640"/>
          </a:xfrm>
        </p:spPr>
        <p:txBody>
          <a:bodyPr/>
          <a:lstStyle/>
          <a:p>
            <a:r>
              <a:rPr lang="ko-KR" altLang="en-US" sz="2800" b="0" i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그런즉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누구든지 그리스도 안에 있으면 새로운 피조물이라 이전 것은 지나갔으니 보라 새것이 </a:t>
            </a:r>
            <a:r>
              <a:rPr lang="ko-KR" altLang="en-US" sz="2800" b="0" i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되었도다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모든 것이 하나님께로 </a:t>
            </a:r>
            <a:r>
              <a:rPr lang="ko-KR" altLang="en-US" sz="2800" b="0" i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났나니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저가 그리스도로 말미암아 우리를 자기와 화목하게 하시고 또 우리에게 화목하게 하는 직책을 주셨으니 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고후 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5:17-18)</a:t>
            </a:r>
          </a:p>
          <a:p>
            <a:pPr marL="0" indent="0">
              <a:buNone/>
            </a:pPr>
            <a:endParaRPr lang="en-US" altLang="ko-KR" sz="800" b="0" i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여러 계시를 받은 것이 지극히 크므로 너무 자고하지 않게 하시려고 내 육체에 가시 곧 사단의 사자를 주셨으니 이는 나를 쳐서 너무 자고하지 않게 하려 </a:t>
            </a:r>
            <a:r>
              <a:rPr lang="ko-KR" altLang="en-US" sz="2800" b="0" i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하심이니라</a:t>
            </a:r>
            <a:r>
              <a:rPr lang="en-US" altLang="ko-KR" sz="280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이것이 </a:t>
            </a:r>
            <a:r>
              <a:rPr lang="ko-KR" altLang="en-US" sz="2800" b="0" i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내게서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떠나기 위하여 내가 세번 주께 간구하였더니</a:t>
            </a:r>
            <a:r>
              <a:rPr lang="en-US" altLang="ko-KR" sz="280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내게 이르시기를 내 은혜가 </a:t>
            </a:r>
            <a:r>
              <a:rPr lang="ko-KR" altLang="en-US" sz="2800" b="0" i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네게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800" b="0" i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족하도다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이는 내 능력이 약한데서 </a:t>
            </a:r>
            <a:r>
              <a:rPr lang="ko-KR" altLang="en-US" sz="2800" b="0" i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온전하여짐이라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800" b="0" i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하신지라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이러므로 도리어 크게 기뻐함으로 나의 여러 약한 것들에 대하여 </a:t>
            </a:r>
            <a:r>
              <a:rPr lang="ko-KR" altLang="en-US" sz="2800" b="0" i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자랑하리니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이는 그리스도의 능력으로 내게 머물게 하려함이라</a:t>
            </a:r>
            <a:r>
              <a:rPr lang="en-US" altLang="ko-KR" sz="280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(</a:t>
            </a:r>
            <a:r>
              <a:rPr lang="ko-KR" altLang="en-US" sz="280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고후 </a:t>
            </a:r>
            <a:r>
              <a:rPr lang="en-US" altLang="ko-KR" sz="280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12:7-9) </a:t>
            </a:r>
            <a:endParaRPr lang="ko-KR" altLang="en-US" sz="2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0526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08C8159-B388-A925-D444-AD19D660A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667"/>
            <a:ext cx="12192000" cy="57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09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850E7B-553C-1D6F-6E4D-8DD631B0B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36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“The Show Must Go On”</a:t>
            </a:r>
            <a:endParaRPr lang="ko-KR" altLang="en-US" sz="36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7059AA-014D-2C00-D45F-8023B2FC6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96" y="1417638"/>
            <a:ext cx="6854552" cy="4525963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모든 사람은 가슴에 슬픔을 가지고서 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‘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무대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’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에 오른다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모든 사람을 위해 쇼는 계속되어야 한다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얼마나 많은 노동자가 아이를 묘지에 묻고 집으로 돌아와서 곧장 작업대로 기계로 선반으로 가서는 앉았던가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….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쇼는 계속되어야 한다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배우들을 위해서가 아니라 우리 모두를 위해서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우리는 감히 단 한 순간도 쇼를 멈출 수 없다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               -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헤리 골든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(Harry Golden)</a:t>
            </a:r>
            <a:endParaRPr lang="ko-KR" altLang="en-US" sz="2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2050" name="Picture 2" descr="Harry Golden Harry Golden Takes On The Seersuckered South WFAE">
            <a:extLst>
              <a:ext uri="{FF2B5EF4-FFF2-40B4-BE49-F238E27FC236}">
                <a16:creationId xmlns:a16="http://schemas.microsoft.com/office/drawing/2014/main" id="{1E2FE8BF-6DD4-1060-69B8-9C85B53BC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3" t="14977" r="474" b="16478"/>
          <a:stretch/>
        </p:blipFill>
        <p:spPr bwMode="auto">
          <a:xfrm>
            <a:off x="7744705" y="1304954"/>
            <a:ext cx="3902224" cy="488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30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>
            <a:extLst>
              <a:ext uri="{FF2B5EF4-FFF2-40B4-BE49-F238E27FC236}">
                <a16:creationId xmlns:a16="http://schemas.microsoft.com/office/drawing/2014/main" id="{196D6891-E88C-69D3-02E9-2ABFBAA2C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8229600" cy="719137"/>
          </a:xfrm>
        </p:spPr>
        <p:txBody>
          <a:bodyPr/>
          <a:lstStyle/>
          <a:p>
            <a:pPr algn="l"/>
            <a:r>
              <a:rPr lang="ko-KR" altLang="en-US" sz="36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강의에 들어가며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6DE04EA-E774-51C1-094D-BF69E0DDF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556792"/>
            <a:ext cx="11089232" cy="496855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고통은 보편적이지만 주관적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누구나 경험하지만 누구도 이해 못 함</a:t>
            </a:r>
            <a:endParaRPr lang="en-US" altLang="ko-KR" sz="2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buFont typeface="Arial" charset="0"/>
              <a:buChar char="•"/>
              <a:defRPr/>
            </a:pP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buFont typeface="Arial" charset="0"/>
              <a:buChar char="•"/>
              <a:defRPr/>
            </a:pP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그리스도교 신학의 어려움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선하고 전능하신 하나님과 이 세상의 악의 현실을 어떻게 조화시키나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?</a:t>
            </a:r>
          </a:p>
          <a:p>
            <a:pPr>
              <a:buFont typeface="Arial" charset="0"/>
              <a:buChar char="•"/>
              <a:defRPr/>
            </a:pP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buFont typeface="Arial" charset="0"/>
              <a:buChar char="•"/>
              <a:defRPr/>
            </a:pP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“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만일 어린 아이의 고통이 진리를 위해 필요하다면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난 미리 단언하겠다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어떤 진리도 그만한 가치가 없다고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!” - 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『</a:t>
            </a:r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카라마조프 가의 형제들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』</a:t>
            </a:r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중</a:t>
            </a:r>
            <a:endParaRPr lang="en-US" altLang="ko-KR" sz="2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buFont typeface="Arial" charset="0"/>
              <a:buChar char="•"/>
              <a:defRPr/>
            </a:pPr>
            <a:endParaRPr lang="en-US" altLang="ko-KR" sz="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buFont typeface="Arial" charset="0"/>
              <a:buChar char="•"/>
              <a:defRPr/>
            </a:pP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buFont typeface="Arial" charset="0"/>
              <a:buChar char="•"/>
              <a:defRPr/>
            </a:pP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접근은 </a:t>
            </a:r>
            <a:r>
              <a:rPr lang="ko-KR" altLang="en-US" sz="28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이중적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이어야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악의 문제에 대한 이론적 성찰 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+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현실의 악을 다룰 수 있는 실천적 지혜</a:t>
            </a:r>
            <a:endParaRPr lang="en-US" altLang="ko-KR" sz="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buFont typeface="Arial" charset="0"/>
              <a:buChar char="•"/>
              <a:defRPr/>
            </a:pPr>
            <a:endParaRPr lang="en-US" altLang="ko-KR" sz="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0" indent="0">
              <a:buNone/>
              <a:defRPr/>
            </a:pPr>
            <a:endParaRPr lang="en-US" altLang="ko-KR" sz="2800" dirty="0"/>
          </a:p>
          <a:p>
            <a:pPr>
              <a:buFont typeface="Arial" charset="0"/>
              <a:buChar char="•"/>
              <a:defRPr/>
            </a:pPr>
            <a:endParaRPr lang="en-US" altLang="ko-KR" sz="2800" dirty="0"/>
          </a:p>
          <a:p>
            <a:pPr marL="0" indent="0">
              <a:buNone/>
              <a:defRPr/>
            </a:pPr>
            <a:endParaRPr lang="ko-KR" alt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1">
            <a:extLst>
              <a:ext uri="{FF2B5EF4-FFF2-40B4-BE49-F238E27FC236}">
                <a16:creationId xmlns:a16="http://schemas.microsoft.com/office/drawing/2014/main" id="{E63760D0-A01A-7F0C-A7BB-6E1A75DC9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74638"/>
            <a:ext cx="10814992" cy="1143000"/>
          </a:xfrm>
        </p:spPr>
        <p:txBody>
          <a:bodyPr wrap="square" anchor="ctr">
            <a:normAutofit/>
          </a:bodyPr>
          <a:lstStyle/>
          <a:p>
            <a:pPr algn="l"/>
            <a:r>
              <a:rPr lang="en-US" altLang="ko-KR" sz="36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I. </a:t>
            </a:r>
            <a:r>
              <a:rPr lang="ko-KR" altLang="en-US" sz="36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성경에 나오는 고통의 다양한 원인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15FD0C-241A-D939-029B-0F5EBE37A7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408" y="1556792"/>
            <a:ext cx="6840760" cy="5165723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1.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죄의 결과로서 오는 고통</a:t>
            </a:r>
            <a:endParaRPr lang="en-US" altLang="ko-KR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다윗이나 요나 등</a:t>
            </a:r>
            <a:endParaRPr lang="en-US" altLang="ko-KR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2.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의롭기 때문에 당하는 고통</a:t>
            </a:r>
            <a:endParaRPr lang="en-US" altLang="ko-KR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예수 그리스도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바울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예레미야 등</a:t>
            </a:r>
            <a:endParaRPr lang="en-US" altLang="ko-KR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3.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현실에서 자연적 상실을 뒤따르는 고통</a:t>
            </a:r>
            <a:endParaRPr lang="en-US" altLang="ko-KR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예수 그리스도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마리아와 마르다 등</a:t>
            </a:r>
            <a:endParaRPr lang="en-US" altLang="ko-KR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4.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이유를 알 수 없는 신비로서 고통 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예수 그리스도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욥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시편 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44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편 기자 등</a:t>
            </a:r>
            <a:endParaRPr lang="en-US" altLang="ko-KR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ko-KR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2293" name="Picture 5" descr="Prophet Jeremiah (Michelangelo) - Wikipedia">
            <a:extLst>
              <a:ext uri="{FF2B5EF4-FFF2-40B4-BE49-F238E27FC236}">
                <a16:creationId xmlns:a16="http://schemas.microsoft.com/office/drawing/2014/main" id="{680063E5-F5AC-4661-3E0E-01000F954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7" t="573" r="14963" b="35218"/>
          <a:stretch/>
        </p:blipFill>
        <p:spPr bwMode="auto">
          <a:xfrm>
            <a:off x="7824192" y="1340768"/>
            <a:ext cx="3456384" cy="4752528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제목 1">
            <a:extLst>
              <a:ext uri="{FF2B5EF4-FFF2-40B4-BE49-F238E27FC236}">
                <a16:creationId xmlns:a16="http://schemas.microsoft.com/office/drawing/2014/main" id="{EF366D7F-2EA7-3F9B-2098-707AA2E3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188640"/>
            <a:ext cx="9526513" cy="1065212"/>
          </a:xfrm>
        </p:spPr>
        <p:txBody>
          <a:bodyPr/>
          <a:lstStyle/>
          <a:p>
            <a:pPr algn="l"/>
            <a:r>
              <a:rPr lang="ko-KR" altLang="en-US" sz="36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비극적 세계 속에서 인간의 고통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683393-7893-CE01-DB19-E53C95B3D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340768"/>
            <a:ext cx="9793088" cy="518477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고통의 문제에 접근하기 위해서는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인간이 어떤 존재인지도 중요하지만 인간이 속한 세계가 어떤 곳인지도 파악해야</a:t>
            </a:r>
            <a:endParaRPr lang="en-US" altLang="ko-KR" sz="2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0" indent="0">
              <a:buNone/>
              <a:defRPr/>
            </a:pPr>
            <a:endParaRPr lang="en-US" altLang="ko-KR" sz="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buFont typeface="Arial" charset="0"/>
              <a:buChar char="•"/>
              <a:defRPr/>
            </a:pP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현실 세계의 비극성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생각과 언어와 행동의 부조화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의도와 결과의 불일치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개인과 사회 사이의 갈등</a:t>
            </a:r>
            <a:endParaRPr lang="en-US" altLang="ko-KR" sz="2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buFont typeface="Arial" charset="0"/>
              <a:buChar char="•"/>
              <a:defRPr/>
            </a:pPr>
            <a:endParaRPr lang="en-US" altLang="ko-KR" sz="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buFont typeface="Arial" charset="0"/>
              <a:buChar char="•"/>
              <a:defRPr/>
            </a:pP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인간 경험에서 가장 보편적인 것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상실 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&amp;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시간의 </a:t>
            </a:r>
            <a:r>
              <a:rPr lang="ko-KR" altLang="en-US" sz="28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불가역성</a:t>
            </a:r>
            <a:endParaRPr lang="en-US" altLang="ko-KR" sz="2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0" indent="0">
              <a:buNone/>
              <a:defRPr/>
            </a:pPr>
            <a:endParaRPr lang="en-US" altLang="ko-KR" sz="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buFont typeface="Arial" charset="0"/>
              <a:buChar char="•"/>
              <a:defRPr/>
            </a:pP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종말론적 관점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‘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아직은 온전히 회복되지 않은 곳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’</a:t>
            </a:r>
          </a:p>
          <a:p>
            <a:pPr>
              <a:buFont typeface="Arial" charset="0"/>
              <a:buChar char="•"/>
              <a:defRPr/>
            </a:pPr>
            <a:endParaRPr lang="en-US" altLang="ko-KR" sz="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buFont typeface="Arial" charset="0"/>
              <a:buChar char="•"/>
              <a:defRPr/>
            </a:pP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기독교는 부활의 종교이기에 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‘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궁극적 비극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’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을 말하지 않지만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고통과 죽음의 비극성은 강조</a:t>
            </a:r>
            <a:endParaRPr lang="en-US" altLang="ko-KR" sz="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ko-KR" altLang="en-US" sz="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 </a:t>
            </a:r>
            <a:endParaRPr lang="en-US" altLang="ko-KR" sz="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  <a:sym typeface="Wingdings" panose="05000000000000000000" pitchFamily="2" charset="2"/>
            </a:endParaRPr>
          </a:p>
          <a:p>
            <a:pPr>
              <a:buFont typeface="Arial" charset="0"/>
              <a:buChar char="•"/>
              <a:defRPr/>
            </a:pP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인간 실존의 비극성에 대한 적절한 인정은 필요</a:t>
            </a:r>
            <a:endParaRPr lang="en-US" altLang="ko-KR" sz="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sz="2800" dirty="0"/>
              <a:t> </a:t>
            </a:r>
            <a:endParaRPr lang="en-US" altLang="ko-KR" sz="2800" dirty="0"/>
          </a:p>
          <a:p>
            <a:pPr>
              <a:buFont typeface="Arial" charset="0"/>
              <a:buChar char="•"/>
              <a:defRPr/>
            </a:pPr>
            <a:endParaRPr lang="ko-KR" alt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1">
            <a:extLst>
              <a:ext uri="{FF2B5EF4-FFF2-40B4-BE49-F238E27FC236}">
                <a16:creationId xmlns:a16="http://schemas.microsoft.com/office/drawing/2014/main" id="{6A8AD96E-589D-D284-DAE8-F32992B2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12800"/>
            <a:ext cx="9377710" cy="1008063"/>
          </a:xfrm>
        </p:spPr>
        <p:txBody>
          <a:bodyPr/>
          <a:lstStyle/>
          <a:p>
            <a:pPr algn="l"/>
            <a:r>
              <a:rPr lang="ko-KR" altLang="en-US" sz="36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성경 속의 비극적 요소들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25CA38-A148-AC8F-4284-D795C3991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340768"/>
            <a:ext cx="9505056" cy="530443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욥기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세계 속의 고통 </a:t>
            </a:r>
            <a:r>
              <a:rPr lang="en-US" altLang="ko-KR" sz="2800" i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vs.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신학적 논리</a:t>
            </a:r>
            <a:endParaRPr lang="en-US" altLang="ko-KR" sz="2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인간은 </a:t>
            </a:r>
            <a:r>
              <a:rPr lang="ko-KR" altLang="en-US" sz="28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설명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을 요구 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하나님은 </a:t>
            </a:r>
            <a:r>
              <a:rPr lang="ko-KR" altLang="en-US" sz="28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정당성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을 입증</a:t>
            </a:r>
            <a:endParaRPr lang="en-US" altLang="ko-KR" sz="2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endParaRPr lang="en-US" altLang="ko-KR" sz="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buFont typeface="Arial" charset="0"/>
              <a:buChar char="•"/>
              <a:defRPr/>
            </a:pP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요한복음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비극적 세계에 들어오신 하나님</a:t>
            </a:r>
            <a:endParaRPr lang="en-US" altLang="ko-KR" sz="2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빛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800" i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vs.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어둠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진리 </a:t>
            </a:r>
            <a:r>
              <a:rPr lang="en-US" altLang="ko-KR" sz="2800" i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vs.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무지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참 왕 </a:t>
            </a:r>
            <a:r>
              <a:rPr lang="en-US" altLang="ko-KR" sz="2800" i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vs.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지상권세</a:t>
            </a:r>
            <a:endParaRPr lang="en-US" altLang="ko-KR" sz="2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0" indent="0">
              <a:buNone/>
              <a:defRPr/>
            </a:pP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인간을 치유하려는 신 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vs.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무력하게 있는 신</a:t>
            </a:r>
            <a:endParaRPr lang="en-US" altLang="ko-KR" sz="2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0" indent="0">
              <a:buNone/>
              <a:defRPr/>
            </a:pPr>
            <a:endParaRPr lang="en-US" altLang="ko-KR" sz="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buFont typeface="Arial" charset="0"/>
              <a:buChar char="•"/>
              <a:defRPr/>
            </a:pP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나사로의 죽음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요 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11):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친구의 죽음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움직일 수 없는 상황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필요한 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‘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시간과 장소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’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에 부재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생명의 근원이지만 움직이지 않는 하나님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사람들의 오해와 원망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눈물 흘리는 하나님</a:t>
            </a:r>
            <a:endParaRPr lang="en-US" altLang="ko-KR" sz="2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  <a:sym typeface="Wingdings" panose="05000000000000000000" pitchFamily="2" charset="2"/>
            </a:endParaRPr>
          </a:p>
          <a:p>
            <a:pPr>
              <a:buFont typeface="Arial" charset="0"/>
              <a:buChar char="•"/>
              <a:defRPr/>
            </a:pPr>
            <a:endParaRPr lang="en-US" altLang="ko-KR" sz="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  <a:sym typeface="Wingdings" panose="05000000000000000000" pitchFamily="2" charset="2"/>
            </a:endParaRPr>
          </a:p>
          <a:p>
            <a:pPr>
              <a:buFont typeface="Arial" charset="0"/>
              <a:buChar char="•"/>
              <a:defRPr/>
            </a:pP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고통에 대한 논리적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, </a:t>
            </a:r>
            <a:r>
              <a:rPr lang="ko-KR" altLang="en-US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이론적 설명이 아니라</a:t>
            </a:r>
            <a:r>
              <a:rPr lang="en-US" altLang="ko-KR" sz="2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sym typeface="Wingdings" panose="05000000000000000000" pitchFamily="2" charset="2"/>
              </a:rPr>
              <a:t>…</a:t>
            </a:r>
            <a:endParaRPr lang="en-US" altLang="ko-KR" sz="28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buFont typeface="Arial" charset="0"/>
              <a:buChar char="•"/>
              <a:defRPr/>
            </a:pPr>
            <a:endParaRPr lang="ko-K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1">
            <a:extLst>
              <a:ext uri="{FF2B5EF4-FFF2-40B4-BE49-F238E27FC236}">
                <a16:creationId xmlns:a16="http://schemas.microsoft.com/office/drawing/2014/main" id="{AF56040B-A7B2-B0CC-0486-68B9F3869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0" y="6381750"/>
            <a:ext cx="8229600" cy="350838"/>
          </a:xfrm>
        </p:spPr>
        <p:txBody>
          <a:bodyPr/>
          <a:lstStyle/>
          <a:p>
            <a:r>
              <a:rPr lang="en-US" altLang="ko-KR" sz="1400" i="1"/>
              <a:t>Ecce Homo</a:t>
            </a:r>
            <a:r>
              <a:rPr lang="en-US" altLang="ko-KR" sz="1400"/>
              <a:t> (1871) by Antonio Ciseri</a:t>
            </a:r>
            <a:endParaRPr lang="ko-KR" altLang="en-US" sz="1400"/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EC4A97D1-35C9-4768-4736-8F07195342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0437" y="125412"/>
            <a:ext cx="7896225" cy="604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</TotalTime>
  <Words>1079</Words>
  <Application>Microsoft Office PowerPoint</Application>
  <PresentationFormat>와이드스크린</PresentationFormat>
  <Paragraphs>118</Paragraphs>
  <Slides>17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2" baseType="lpstr">
      <vt:lpstr>굴림</vt:lpstr>
      <vt:lpstr>맑은 고딕</vt:lpstr>
      <vt:lpstr>함초롬바탕</vt:lpstr>
      <vt:lpstr>Arial</vt:lpstr>
      <vt:lpstr>Office 테마</vt:lpstr>
      <vt:lpstr>PowerPoint 프레젠테이션</vt:lpstr>
      <vt:lpstr>PowerPoint 프레젠테이션</vt:lpstr>
      <vt:lpstr>PowerPoint 프레젠테이션</vt:lpstr>
      <vt:lpstr>“The Show Must Go On”</vt:lpstr>
      <vt:lpstr>강의에 들어가며</vt:lpstr>
      <vt:lpstr>I. 성경에 나오는 고통의 다양한 원인</vt:lpstr>
      <vt:lpstr>비극적 세계 속에서 인간의 고통</vt:lpstr>
      <vt:lpstr>성경 속의 비극적 요소들</vt:lpstr>
      <vt:lpstr>Ecce Homo (1871) by Antonio Ciseri</vt:lpstr>
      <vt:lpstr>II. 고통에서 면제받는 이가 없다면…</vt:lpstr>
      <vt:lpstr>챨스 디킨스의 『위대한 유산』의 중심 인물인 헤비샴 부인 </vt:lpstr>
      <vt:lpstr>PowerPoint 프레젠테이션</vt:lpstr>
      <vt:lpstr>고통의 좋은 청지기 되기(F. 뷔크너)</vt:lpstr>
      <vt:lpstr>III. 그리스도인의 대리적 고난</vt:lpstr>
      <vt:lpstr>참 그리스도인의 표지로서 고통</vt:lpstr>
      <vt:lpstr>열린 결론: 고통으로 고통 넘기</vt:lpstr>
      <vt:lpstr>영화 &lt;킹덤 오브 헤븐&gt; 대사에 등장한 ‘하나님의 뜻’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출판의 역사를 통해본  복음주의 지성의 형성</dc:title>
  <dc:creator>김진혁</dc:creator>
  <cp:lastModifiedBy>김 진혁</cp:lastModifiedBy>
  <cp:revision>99</cp:revision>
  <cp:lastPrinted>2014-09-27T02:17:12Z</cp:lastPrinted>
  <dcterms:created xsi:type="dcterms:W3CDTF">2014-09-26T06:22:13Z</dcterms:created>
  <dcterms:modified xsi:type="dcterms:W3CDTF">2024-10-15T07:49:43Z</dcterms:modified>
</cp:coreProperties>
</file>